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7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4" autoAdjust="0"/>
    <p:restoredTop sz="94065" autoAdjust="0"/>
  </p:normalViewPr>
  <p:slideViewPr>
    <p:cSldViewPr snapToGrid="0">
      <p:cViewPr varScale="1">
        <p:scale>
          <a:sx n="85" d="100"/>
          <a:sy n="85" d="100"/>
        </p:scale>
        <p:origin x="774" y="-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7E5C5-8418-4450-9E00-95E7169BE1E8}" type="datetimeFigureOut">
              <a:rPr lang="nl-NL" smtClean="0"/>
              <a:t>4-10-2017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121BCC-C275-4F40-9688-8967D9E83F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8751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21BCC-C275-4F40-9688-8967D9E83F51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63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639850-1FA4-4AC7-AC8B-5ED047E244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CB0B169-086B-414F-88C9-4DBF6754C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524BCA-76DC-4881-88D1-C5CED4795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33D6-F5D7-4473-9981-161C2F4C7FFB}" type="datetime1">
              <a:rPr lang="nl-NL" smtClean="0"/>
              <a:t>4-10-2017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E1B1A1-DC5B-4454-AED7-807F8117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3631037-A525-4D2E-A9B0-4F868645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1FF-22F7-45FD-BF6F-2F4839F5521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696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141005-57C1-42A7-8052-01F54944E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5A3B936-06D0-4AAE-93B1-4B318FCC27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4E2EB9F-5601-4C72-83D0-9BD3A1E29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0C6B-8D5D-45F8-8F1D-60880E2BEDB7}" type="datetime1">
              <a:rPr lang="nl-NL" smtClean="0"/>
              <a:t>4-10-2017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18C0BF-99AF-47C8-89DC-011633DE9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4F2BC4-0D91-491E-9215-EC60E7D66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1FF-22F7-45FD-BF6F-2F4839F5521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4024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A0B1C1B-A9BF-423C-9061-ACDFB34C5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26918D8-9E40-4926-A9D9-A4068B0B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7210E9-EB76-49AA-9415-C7BB91AF8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D1C8-D39D-45A6-8130-66DCBBF56ED1}" type="datetime1">
              <a:rPr lang="nl-NL" smtClean="0"/>
              <a:t>4-10-2017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FDE80D-6744-46E4-B388-406DE27EA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222BFE-4A6C-43D4-B15F-B7457F96A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1FF-22F7-45FD-BF6F-2F4839F5521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6029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F5C261-C304-45A9-84EF-C3FCB9B55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FAA3D1-340C-4251-9CDF-31AD6F6D5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B17734-B7CF-4C15-8689-FBBCBCE0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50F4-2D53-4894-9B75-C4572D988AA6}" type="datetime1">
              <a:rPr lang="nl-NL" smtClean="0"/>
              <a:t>4-10-2017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8A119CF-EE09-4622-8488-47B82C8E3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2AE6A5-8505-420A-88C2-7AFEC1F24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1FF-22F7-45FD-BF6F-2F4839F5521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1841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18D1B-AA0C-4B69-9B9B-44C295F38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DEE9073-4C24-436E-91F8-05F293EB1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672A92-1655-4EAD-AE02-0A5859F5A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45A1-F5F7-4503-A36B-EF4F271381CA}" type="datetime1">
              <a:rPr lang="nl-NL" smtClean="0"/>
              <a:t>4-10-2017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D5AE4B-F51A-4174-82E5-07009F893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A2CA55-E075-466A-8503-EF610E82D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1FF-22F7-45FD-BF6F-2F4839F5521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46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BC579-8635-41D3-A451-099BAC142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14E32F-212D-4508-9563-E4C2EB0B5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9F34437-D123-4AC6-B0D9-0FD1D7346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B74E346-6EE4-4383-AC37-8029A7F7B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51BD3-82CB-4DD3-A700-D4FD5FA18A8A}" type="datetime1">
              <a:rPr lang="nl-NL" smtClean="0"/>
              <a:t>4-10-2017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5F0CBD0-C402-445D-B545-A38C27A51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C5B237B-AC89-4FA0-AE5A-1187080D0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1FF-22F7-45FD-BF6F-2F4839F5521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807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33DD0F-D5B9-4E29-9120-269085D1A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A5072D-D637-4C56-90E4-BC1A930EA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95F8902-1289-472D-8582-93C166F1E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5258CA4-9A41-42C5-962A-F7FDD65187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AB9CF89-68EB-49B6-8D38-8429C3046E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8D20885-F287-4822-AB78-FC2BA0DFC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46BD-6751-4296-8DA1-C407B67547E4}" type="datetime1">
              <a:rPr lang="nl-NL" smtClean="0"/>
              <a:t>4-10-2017</a:t>
            </a:fld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A8123C5-B2D5-4E01-8289-8999D8365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8BFAE30-5277-4984-A82D-75F6F16D0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1FF-22F7-45FD-BF6F-2F4839F5521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616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538516-E04B-426B-894B-715DD1018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B4D02F2-5868-4A6E-8949-CC703B720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17AF0-EF96-4AF3-8F41-638877C2085B}" type="datetime1">
              <a:rPr lang="nl-NL" smtClean="0"/>
              <a:t>4-10-2017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093F55-A9AE-4A49-ABAC-B09270067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B44011F-E797-4618-B25A-EDEE2F0B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1FF-22F7-45FD-BF6F-2F4839F5521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3965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4A03EA0-C866-47D7-8B58-319C683D4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3AF95-1EFC-410A-9C2C-933E2925F26F}" type="datetime1">
              <a:rPr lang="nl-NL" smtClean="0"/>
              <a:t>4-10-2017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59719B1-B035-4426-ACBC-CC1B46C47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CAE4C25-6D78-4942-A02A-F5B821A4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1FF-22F7-45FD-BF6F-2F4839F5521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2904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282C3-098E-48E6-B895-C9994B1C1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D63DC5-3CE9-49E5-B8B5-EBF0534B5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032C4FB-4C37-4366-9CC3-5AE6EFDE5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DDEDE92-4FC3-489B-B01F-D725BDE7A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B051-4B86-4C5B-A29D-925BB01AB414}" type="datetime1">
              <a:rPr lang="nl-NL" smtClean="0"/>
              <a:t>4-10-2017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10C3672-BC3A-49F6-8147-F6AAB433B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FA76FF3-CAFC-4EA6-BB24-81A702812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1FF-22F7-45FD-BF6F-2F4839F5521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5764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CD2C22-AE1A-4172-A819-7EC1DFDB9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0098FB0-1CA6-46A1-9072-043C967A44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E59087A-87BF-42C4-844D-9CA7E41D4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CFB27CD-BAE2-4B92-B11E-FDE1A0487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2B8C9-6247-4645-9022-49170A3215F2}" type="datetime1">
              <a:rPr lang="nl-NL" smtClean="0"/>
              <a:t>4-10-2017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D7DD07E-69D3-48BC-BD96-DA19785F4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4A96723-BD60-4D8E-B6DB-5B2D1CFE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1FF-22F7-45FD-BF6F-2F4839F5521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8234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A4205D1-CEC5-45BC-AF5D-DAC18348B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F1A5DED-4063-4578-B6C2-70F6DDE75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AD5B7AF-7E6D-461D-8848-F7BA7FDF98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89029-05B5-40FB-A29A-DFBD73FF7520}" type="datetime1">
              <a:rPr lang="nl-NL" smtClean="0"/>
              <a:t>4-10-2017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952E3A-2865-4522-A73B-3F8E504E78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B7C308D-1FC0-496A-8BB5-747F9F760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471FF-22F7-45FD-BF6F-2F4839F5521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099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nl/url?sa=i&amp;rct=j&amp;q=&amp;esrc=s&amp;source=images&amp;cd=&amp;cad=rja&amp;uact=8&amp;ved=0CAcQjRw&amp;url=http://www.anthonio.nl/&amp;ei=GEy-VKb2EszXPdn_gfAJ&amp;bvm=bv.83829542,d.ZWU&amp;psig=AFQjCNEwE-dkjXqRst6UYWj6ANiLqgK6-w&amp;ust=1421843855627846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nl/url?sa=i&amp;rct=j&amp;q=&amp;esrc=s&amp;source=images&amp;cd=&amp;cad=rja&amp;uact=8&amp;ved=0CAcQjRw&amp;url=http://www.anthonio.nl/&amp;ei=GEy-VKb2EszXPdn_gfAJ&amp;bvm=bv.83829542,d.ZWU&amp;psig=AFQjCNEwE-dkjXqRst6UYWj6ANiLqgK6-w&amp;ust=1421843855627846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nl/url?sa=i&amp;rct=j&amp;q=&amp;esrc=s&amp;source=images&amp;cd=&amp;cad=rja&amp;uact=8&amp;ved=0CAcQjRw&amp;url=http://www.anthonio.nl/&amp;ei=GEy-VKb2EszXPdn_gfAJ&amp;bvm=bv.83829542,d.ZWU&amp;psig=AFQjCNEwE-dkjXqRst6UYWj6ANiLqgK6-w&amp;ust=1421843855627846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nl/url?sa=i&amp;rct=j&amp;q=&amp;esrc=s&amp;source=images&amp;cd=&amp;cad=rja&amp;uact=8&amp;ved=0CAcQjRw&amp;url=http://www.anthonio.nl/&amp;ei=GEy-VKb2EszXPdn_gfAJ&amp;bvm=bv.83829542,d.ZWU&amp;psig=AFQjCNEwE-dkjXqRst6UYWj6ANiLqgK6-w&amp;ust=1421843855627846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nl/url?sa=i&amp;rct=j&amp;q=&amp;esrc=s&amp;source=images&amp;cd=&amp;cad=rja&amp;uact=8&amp;ved=0CAcQjRw&amp;url=http://www.anthonio.nl/&amp;ei=GEy-VKb2EszXPdn_gfAJ&amp;bvm=bv.83829542,d.ZWU&amp;psig=AFQjCNEwE-dkjXqRst6UYWj6ANiLqgK6-w&amp;ust=1421843855627846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D4FAB-9A16-4175-8BA2-CEF0507167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Mensen met een beperking en </a:t>
            </a:r>
            <a:br>
              <a:rPr lang="nl-NL" dirty="0"/>
            </a:br>
            <a:r>
              <a:rPr lang="nl-NL" dirty="0"/>
              <a:t>ICT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1D0C31-D66B-4B10-971D-AD05B7597D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1" descr="https://encrypted-tbn0.gstatic.com/images?q=tbn:ANd9GcR9jvmuGTMEDTSXrOiAUB6JdDuLhjghV4FxOQErggoeEhf2UAl_">
            <a:hlinkClick r:id="rId2"/>
            <a:extLst>
              <a:ext uri="{FF2B5EF4-FFF2-40B4-BE49-F238E27FC236}">
                <a16:creationId xmlns:a16="http://schemas.microsoft.com/office/drawing/2014/main" id="{14B54775-2EFF-4517-9D72-12902EDCCB9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866" y="4201318"/>
            <a:ext cx="3944678" cy="5514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46D8A26-9C4E-43BF-814A-A844B6A46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1FF-22F7-45FD-BF6F-2F4839F55216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7578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651E1-27B1-4804-AAAD-08D324F8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Tijdelijke aanduiding voor inhoud 5" descr="Afbeelding met schermafbeelding&#10;&#10;Beschrijving is gegenereerd met zeer hoge betrouwbaarheid">
            <a:extLst>
              <a:ext uri="{FF2B5EF4-FFF2-40B4-BE49-F238E27FC236}">
                <a16:creationId xmlns:a16="http://schemas.microsoft.com/office/drawing/2014/main" id="{86D1C9BF-781D-48C7-B33E-7D298728B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404" y="1853248"/>
            <a:ext cx="6292441" cy="4395152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00BA256-0219-424F-8734-AED8828F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1FF-22F7-45FD-BF6F-2F4839F55216}" type="slidenum">
              <a:rPr lang="nl-NL" smtClean="0"/>
              <a:t>10</a:t>
            </a:fld>
            <a:endParaRPr lang="nl-NL" dirty="0"/>
          </a:p>
        </p:txBody>
      </p:sp>
      <p:pic>
        <p:nvPicPr>
          <p:cNvPr id="5" name="Afbeelding 4" descr="Afbeelding met schermafbeelding&#10;&#10;Beschrijving is gegenereerd met zeer hoge betrouwbaarheid">
            <a:extLst>
              <a:ext uri="{FF2B5EF4-FFF2-40B4-BE49-F238E27FC236}">
                <a16:creationId xmlns:a16="http://schemas.microsoft.com/office/drawing/2014/main" id="{A8897BD7-28D0-49CA-AA64-1FC3E19CB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" y="2089709"/>
            <a:ext cx="5997780" cy="476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62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544034-A395-46C9-953F-ECE5F0886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Onderwerpen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09D8BD-C140-4834-91B8-3A0AF205F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VN-verdrag rechten van mensen met een handicap</a:t>
            </a:r>
          </a:p>
          <a:p>
            <a:r>
              <a:rPr lang="nl-NL" dirty="0"/>
              <a:t>Wat kan ICT betekenen voor met een beperking?</a:t>
            </a:r>
          </a:p>
          <a:p>
            <a:r>
              <a:rPr lang="nl-NL" dirty="0"/>
              <a:t>Meerdere doelgroepen?</a:t>
            </a:r>
          </a:p>
          <a:p>
            <a:r>
              <a:rPr lang="nl-NL" dirty="0"/>
              <a:t>Het perspectief vanuit de mens</a:t>
            </a:r>
          </a:p>
          <a:p>
            <a:r>
              <a:rPr lang="nl-NL" dirty="0"/>
              <a:t>De ‘spelers’</a:t>
            </a:r>
          </a:p>
          <a:p>
            <a:r>
              <a:rPr lang="nl-NL" dirty="0"/>
              <a:t>Wat kan de gemeente betekenen?</a:t>
            </a:r>
          </a:p>
          <a:p>
            <a:r>
              <a:rPr lang="nl-NL" dirty="0"/>
              <a:t>Wat doet ICT4Handicap?</a:t>
            </a:r>
          </a:p>
        </p:txBody>
      </p:sp>
      <p:pic>
        <p:nvPicPr>
          <p:cNvPr id="4" name="Picture 1" descr="https://encrypted-tbn0.gstatic.com/images?q=tbn:ANd9GcR9jvmuGTMEDTSXrOiAUB6JdDuLhjghV4FxOQErggoeEhf2UAl_">
            <a:hlinkClick r:id="rId2"/>
            <a:extLst>
              <a:ext uri="{FF2B5EF4-FFF2-40B4-BE49-F238E27FC236}">
                <a16:creationId xmlns:a16="http://schemas.microsoft.com/office/drawing/2014/main" id="{C0A060D0-8452-475A-A1E0-DE9AE58A693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081" y="6398142"/>
            <a:ext cx="1895475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6A3CA5B-10AA-42BD-9322-D0FD20D0C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1FF-22F7-45FD-BF6F-2F4839F55216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25160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19D4E6-3E52-4625-BC35-5575018CD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betekent ICT voor mensen met een beperking?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E27570-DCE5-45EC-BC70-26CC76CC2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Deelname aan het maatschappelijke verkeer </a:t>
            </a:r>
            <a:r>
              <a:rPr lang="nl-NL" dirty="0">
                <a:sym typeface="Wingdings" panose="05000000000000000000" pitchFamily="2" charset="2"/>
              </a:rPr>
              <a:t> PGB, afspraak diensten gemeente, bioscoopkaartje, nieuws etc.</a:t>
            </a:r>
            <a:endParaRPr lang="nl-NL" dirty="0"/>
          </a:p>
          <a:p>
            <a:r>
              <a:rPr lang="nl-NL" dirty="0"/>
              <a:t>Ontspanning en recreatie</a:t>
            </a:r>
          </a:p>
          <a:p>
            <a:r>
              <a:rPr lang="nl-NL" dirty="0"/>
              <a:t>Communicatie met familie, vrienden, mantelzorgers, zorgverleners</a:t>
            </a:r>
          </a:p>
          <a:p>
            <a:r>
              <a:rPr lang="nl-NL" dirty="0"/>
              <a:t>Zelfstandigheid vergroten, ‘’Eigen Regie’’</a:t>
            </a:r>
          </a:p>
          <a:p>
            <a:r>
              <a:rPr lang="nl-NL" dirty="0"/>
              <a:t>Therapeutische toepassingen </a:t>
            </a:r>
            <a:r>
              <a:rPr lang="nl-NL" dirty="0">
                <a:sym typeface="Wingdings" panose="05000000000000000000" pitchFamily="2" charset="2"/>
              </a:rPr>
              <a:t> “Serious Games”</a:t>
            </a:r>
          </a:p>
          <a:p>
            <a:r>
              <a:rPr lang="nl-NL" dirty="0">
                <a:sym typeface="Wingdings" panose="05000000000000000000" pitchFamily="2" charset="2"/>
              </a:rPr>
              <a:t>Hulpmiddelen in huis Domotica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4" name="Picture 1" descr="https://encrypted-tbn0.gstatic.com/images?q=tbn:ANd9GcR9jvmuGTMEDTSXrOiAUB6JdDuLhjghV4FxOQErggoeEhf2UAl_">
            <a:hlinkClick r:id="rId2"/>
            <a:extLst>
              <a:ext uri="{FF2B5EF4-FFF2-40B4-BE49-F238E27FC236}">
                <a16:creationId xmlns:a16="http://schemas.microsoft.com/office/drawing/2014/main" id="{B84C5B32-88AB-4F93-9290-A8A108DAFB2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695" y="6197600"/>
            <a:ext cx="1895475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2B13E73-F1B5-43E1-B372-FA03141B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1FF-22F7-45FD-BF6F-2F4839F55216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0025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3C854B-BDF0-426C-858B-0583FAE8B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Randvoorwaarden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4D652A-BB83-4DE5-853C-92C0CB856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Beschikbaarheid van (snelle) internetverbindingen</a:t>
            </a:r>
          </a:p>
          <a:p>
            <a:r>
              <a:rPr lang="nl-NL" dirty="0"/>
              <a:t>Aanbieders moeten bewust zijn van de wensen en behoeften van de doelgroep</a:t>
            </a:r>
          </a:p>
          <a:p>
            <a:r>
              <a:rPr lang="nl-NL" dirty="0"/>
              <a:t>“Interface” mens-toepassing eenvoudig </a:t>
            </a:r>
            <a:r>
              <a:rPr lang="nl-NL" dirty="0">
                <a:sym typeface="Wingdings" panose="05000000000000000000" pitchFamily="2" charset="2"/>
              </a:rPr>
              <a:t> Zie W3C/</a:t>
            </a:r>
            <a:r>
              <a:rPr lang="nl-NL" dirty="0"/>
              <a:t>WCAG 2.0 AA</a:t>
            </a:r>
            <a:r>
              <a:rPr lang="nl-NL" dirty="0">
                <a:sym typeface="Wingdings" panose="05000000000000000000" pitchFamily="2" charset="2"/>
              </a:rPr>
              <a:t> standaard </a:t>
            </a:r>
            <a:r>
              <a:rPr lang="nl-NL" dirty="0"/>
              <a:t>Wet Generieke Digitale Informatiestructuur</a:t>
            </a:r>
            <a:endParaRPr lang="nl-NL" dirty="0">
              <a:sym typeface="Wingdings" panose="05000000000000000000" pitchFamily="2" charset="2"/>
            </a:endParaRPr>
          </a:p>
          <a:p>
            <a:r>
              <a:rPr lang="nl-NL" dirty="0">
                <a:sym typeface="Wingdings" panose="05000000000000000000" pitchFamily="2" charset="2"/>
              </a:rPr>
              <a:t>Betrekken van de doelgroep bij ontwikkelen van “e-diensten en producten”</a:t>
            </a:r>
          </a:p>
          <a:p>
            <a:r>
              <a:rPr lang="nl-NL" dirty="0">
                <a:sym typeface="Wingdings" panose="05000000000000000000" pitchFamily="2" charset="2"/>
              </a:rPr>
              <a:t>Bekostiging van voorzieningen  verzekeraars, WMO</a:t>
            </a:r>
          </a:p>
          <a:p>
            <a:r>
              <a:rPr lang="nl-NL" dirty="0">
                <a:sym typeface="Wingdings" panose="05000000000000000000" pitchFamily="2" charset="2"/>
              </a:rPr>
              <a:t>Kennis bij bestuurders/verzorgenden/ begeleiders van ICT en wat ICT kan bijdragen aan het welzijn van de doelgroep</a:t>
            </a:r>
          </a:p>
          <a:p>
            <a:endParaRPr lang="nl-NL" dirty="0"/>
          </a:p>
        </p:txBody>
      </p:sp>
      <p:pic>
        <p:nvPicPr>
          <p:cNvPr id="4" name="Picture 1" descr="https://encrypted-tbn0.gstatic.com/images?q=tbn:ANd9GcR9jvmuGTMEDTSXrOiAUB6JdDuLhjghV4FxOQErggoeEhf2UAl_">
            <a:hlinkClick r:id="rId2"/>
            <a:extLst>
              <a:ext uri="{FF2B5EF4-FFF2-40B4-BE49-F238E27FC236}">
                <a16:creationId xmlns:a16="http://schemas.microsoft.com/office/drawing/2014/main" id="{743EA0B4-75E1-49F8-93FF-C14AFAB5DC0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44" y="6311900"/>
            <a:ext cx="1895475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7EB0FA8-0F36-4CD4-B39E-0AE5AA0C5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1FF-22F7-45FD-BF6F-2F4839F55216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7669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FD6C65-BAB7-4E15-A17D-18466C7F2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doet ICT4Handicap en wie zijn wij?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00477A-810B-45F7-8451-759DC0556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Actief bewerken van actoren (aanbieders van ICT diensten en producten, maatschappelijke instellingen, ‘de politiek’, zorginstellingen e.a.) </a:t>
            </a:r>
            <a:r>
              <a:rPr lang="nl-NL" dirty="0">
                <a:sym typeface="Wingdings" panose="05000000000000000000" pitchFamily="2" charset="2"/>
              </a:rPr>
              <a:t> toegankelijkheid  en nut van ICT</a:t>
            </a:r>
          </a:p>
          <a:p>
            <a:r>
              <a:rPr lang="nl-NL" dirty="0">
                <a:sym typeface="Wingdings" panose="05000000000000000000" pitchFamily="2" charset="2"/>
              </a:rPr>
              <a:t>Actief deelnemen aan gremia: ECP, VWS-Informatieberaad, NGI</a:t>
            </a:r>
          </a:p>
          <a:p>
            <a:r>
              <a:rPr lang="nl-NL" dirty="0">
                <a:sym typeface="Wingdings" panose="05000000000000000000" pitchFamily="2" charset="2"/>
              </a:rPr>
              <a:t>Testpanel, klankbordgroep</a:t>
            </a:r>
          </a:p>
          <a:p>
            <a:r>
              <a:rPr lang="nl-NL" dirty="0">
                <a:sym typeface="Wingdings" panose="05000000000000000000" pitchFamily="2" charset="2"/>
              </a:rPr>
              <a:t>Actief betrekken organisaties van de doelgroep in het realiseren va de doelstellingen van ICT4Handicap  o.a. BGH, ZIE, Participatieraad, Ieder(in), PF, Revalidatie NL, BOSK, Parkinsonvereniging, VSN.</a:t>
            </a:r>
          </a:p>
          <a:p>
            <a:r>
              <a:rPr lang="nl-NL" dirty="0" err="1">
                <a:sym typeface="Wingdings" panose="05000000000000000000" pitchFamily="2" charset="2"/>
              </a:rPr>
              <a:t>Werkconfrrentie</a:t>
            </a:r>
            <a:r>
              <a:rPr lang="nl-NL" dirty="0">
                <a:sym typeface="Wingdings" panose="05000000000000000000" pitchFamily="2" charset="2"/>
              </a:rPr>
              <a:t>, 28-6-2017, Badhoevedorp  </a:t>
            </a:r>
            <a:r>
              <a:rPr lang="nl-NL">
                <a:sym typeface="Wingdings" panose="05000000000000000000" pitchFamily="2" charset="2"/>
              </a:rPr>
              <a:t>zie website</a:t>
            </a:r>
            <a:endParaRPr lang="nl-NL" dirty="0">
              <a:sym typeface="Wingdings" panose="05000000000000000000" pitchFamily="2" charset="2"/>
            </a:endParaRPr>
          </a:p>
          <a:p>
            <a:r>
              <a:rPr lang="nl-NL" dirty="0">
                <a:sym typeface="Wingdings" panose="05000000000000000000" pitchFamily="2" charset="2"/>
              </a:rPr>
              <a:t>Stichting met ANBI status, zie www.ict4handicap.org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Picture 1" descr="https://encrypted-tbn0.gstatic.com/images?q=tbn:ANd9GcR9jvmuGTMEDTSXrOiAUB6JdDuLhjghV4FxOQErggoeEhf2UAl_">
            <a:hlinkClick r:id="rId2"/>
            <a:extLst>
              <a:ext uri="{FF2B5EF4-FFF2-40B4-BE49-F238E27FC236}">
                <a16:creationId xmlns:a16="http://schemas.microsoft.com/office/drawing/2014/main" id="{95D3FCD8-608A-494F-BD9F-B21B49798E6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267" y="6311900"/>
            <a:ext cx="1895475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9A2A046-C4FC-4324-98E5-A29402966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1FF-22F7-45FD-BF6F-2F4839F55216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1131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312517-F8B1-4A67-A1D4-CFE97ABE1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 descr="Afbeelding met muur, binnen, zitten, zwart&#10;&#10;Beschrijving is gegenereerd met zeer hoge betrouwbaarheid">
            <a:extLst>
              <a:ext uri="{FF2B5EF4-FFF2-40B4-BE49-F238E27FC236}">
                <a16:creationId xmlns:a16="http://schemas.microsoft.com/office/drawing/2014/main" id="{11D4D2E2-398E-42F0-AF11-43BD261E0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3726">
            <a:off x="-284459" y="754396"/>
            <a:ext cx="3312204" cy="4830247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F4290E0-D9BE-4A32-816C-FF71B0A8B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1FF-22F7-45FD-BF6F-2F4839F55216}" type="slidenum">
              <a:rPr lang="nl-NL" smtClean="0"/>
              <a:t>6</a:t>
            </a:fld>
            <a:endParaRPr lang="nl-NL" dirty="0"/>
          </a:p>
        </p:txBody>
      </p:sp>
      <p:pic>
        <p:nvPicPr>
          <p:cNvPr id="8" name="Afbeelding 7" descr="Afbeelding met teken, buiten&#10;&#10;Beschrijving is gegenereerd met hoge betrouwbaarheid">
            <a:extLst>
              <a:ext uri="{FF2B5EF4-FFF2-40B4-BE49-F238E27FC236}">
                <a16:creationId xmlns:a16="http://schemas.microsoft.com/office/drawing/2014/main" id="{E6AD8FFE-32C6-4263-AE23-768F1A93D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7688">
            <a:off x="7469961" y="793541"/>
            <a:ext cx="4645197" cy="617702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BD6118F-08D8-478F-B93F-A580E1311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74608">
            <a:off x="4055677" y="273862"/>
            <a:ext cx="2419109" cy="2723752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EAA440D-00FE-44A0-8A14-EC30FED85424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b="1" dirty="0">
                <a:latin typeface="Arial" panose="020B0604020202020204" pitchFamily="34" charset="0"/>
              </a:rPr>
              <a:t>Nederland eindelijk toegankelijk voor</a:t>
            </a:r>
          </a:p>
          <a:p>
            <a:r>
              <a:rPr lang="nl-NL" b="1" dirty="0">
                <a:latin typeface="Arial" panose="020B0604020202020204" pitchFamily="34" charset="0"/>
              </a:rPr>
              <a:t>gehandicapten</a:t>
            </a:r>
            <a:endParaRPr lang="nl-NL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A7AA29B-3AA6-4843-B3FA-AE4BF1B8E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712677"/>
            <a:ext cx="3024555" cy="2145323"/>
          </a:xfrm>
          <a:prstGeom prst="rect">
            <a:avLst/>
          </a:prstGeom>
        </p:spPr>
      </p:pic>
      <p:pic>
        <p:nvPicPr>
          <p:cNvPr id="19" name="Afbeelding 18" descr="Afbeelding met persoon, sport, man, weg&#10;&#10;Beschrijving is gegenereerd met zeer hoge betrouwbaarheid">
            <a:extLst>
              <a:ext uri="{FF2B5EF4-FFF2-40B4-BE49-F238E27FC236}">
                <a16:creationId xmlns:a16="http://schemas.microsoft.com/office/drawing/2014/main" id="{39A69B74-E162-4F5A-A721-BFF460A89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752166"/>
            <a:ext cx="4346223" cy="3646811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A81ED94B-3756-4D3C-9D6B-901C4B28A9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74" y="-311475"/>
            <a:ext cx="3401167" cy="209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72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31F4F-E607-4D1B-923F-1EF3F0D2B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E22B51-2195-492F-B098-2BF0ED12C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Ons land telt</a:t>
            </a:r>
          </a:p>
          <a:p>
            <a:r>
              <a:rPr lang="nl-NL" dirty="0"/>
              <a:t>zo’n 17.000.000 inwoners. Hieronder bevinden zich 78.000 blinden, 238.000 slechtzienden,</a:t>
            </a:r>
          </a:p>
          <a:p>
            <a:r>
              <a:rPr lang="nl-NL" dirty="0"/>
              <a:t>700.000 kleurenblinden, 1.500.000 doven en slechthorenden, 68.000 zwaar verstandelijk</a:t>
            </a:r>
          </a:p>
          <a:p>
            <a:r>
              <a:rPr lang="nl-NL" dirty="0"/>
              <a:t>beperkten, 70.000 licht verstandelijk beperkten, 825.000 dyslectici en 1.500.000 laaggeletterden.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FB3A8BE-CB4C-4A8A-BC75-4490FF43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1FF-22F7-45FD-BF6F-2F4839F55216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4005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DBE37B-40DD-49B4-983E-0B07FE71C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815DAA-178C-4118-88E6-23A61778E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1FF-22F7-45FD-BF6F-2F4839F55216}" type="slidenum">
              <a:rPr lang="nl-NL" smtClean="0"/>
              <a:t>8</a:t>
            </a:fld>
            <a:endParaRPr lang="nl-NL" dirty="0"/>
          </a:p>
        </p:txBody>
      </p:sp>
      <p:pic>
        <p:nvPicPr>
          <p:cNvPr id="5" name="image5.jpeg">
            <a:extLst>
              <a:ext uri="{FF2B5EF4-FFF2-40B4-BE49-F238E27FC236}">
                <a16:creationId xmlns:a16="http://schemas.microsoft.com/office/drawing/2014/main" id="{40FA45F4-8099-4127-9B60-5F3736C10F9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86137" y="1986756"/>
            <a:ext cx="541972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57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DBE03F-81BA-4AA3-9897-15EEB1350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 descr="Afbeelding met kaart, tekst&#10;&#10;Beschrijving is gegenereerd met zeer hoge betrouwbaarheid">
            <a:extLst>
              <a:ext uri="{FF2B5EF4-FFF2-40B4-BE49-F238E27FC236}">
                <a16:creationId xmlns:a16="http://schemas.microsoft.com/office/drawing/2014/main" id="{0E19EFDD-0411-4881-9594-AA1A6D6A4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959" y="1825625"/>
            <a:ext cx="3794082" cy="4351338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3EBC0F5-9AFF-4719-8636-99A66A5BA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1FF-22F7-45FD-BF6F-2F4839F55216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5123725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343</Words>
  <Application>Microsoft Office PowerPoint</Application>
  <PresentationFormat>Breedbeeld</PresentationFormat>
  <Paragraphs>47</Paragraphs>
  <Slides>10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Kantoorthema</vt:lpstr>
      <vt:lpstr>Mensen met een beperking en  ICT</vt:lpstr>
      <vt:lpstr>Onderwerpen</vt:lpstr>
      <vt:lpstr>Wat betekent ICT voor mensen met een beperking?</vt:lpstr>
      <vt:lpstr>Randvoorwaarden</vt:lpstr>
      <vt:lpstr>Wat doet ICT4Handicap en wie zijn wij?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Mensen met een beperking en  ICT</dc:title>
  <dc:creator>Pieter Anthonio</dc:creator>
  <cp:lastModifiedBy>Pieter Anthonio</cp:lastModifiedBy>
  <cp:revision>21</cp:revision>
  <dcterms:created xsi:type="dcterms:W3CDTF">2017-09-27T07:57:06Z</dcterms:created>
  <dcterms:modified xsi:type="dcterms:W3CDTF">2017-10-04T11:03:55Z</dcterms:modified>
</cp:coreProperties>
</file>